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78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when you finish preparing the other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E1C88-3939-4832-BAAB-091D6FA96E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33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8785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7686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0941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08951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61587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14200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36827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269460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776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C59B-4134-42ED-BEFA-FCBF7FC8D035}" type="datetime8">
              <a:rPr lang="en-US" noProof="0" smtClean="0"/>
              <a:pPr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771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DAFA-20BD-4111-8F90-24432E23573D}" type="datetime8">
              <a:rPr lang="en-US" noProof="0" smtClean="0"/>
              <a:pPr/>
              <a:t>31-Oct-22 22:43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041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00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41031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38E-6783-48BF-9DAA-8D73DA1DF735}" type="datetime8">
              <a:rPr lang="en-US" noProof="0" smtClean="0"/>
              <a:pPr/>
              <a:t>31-Oct-22 22:43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283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138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31-Oct-22 22:43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11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62" r:id="rId18"/>
    <p:sldLayoutId id="2147483666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="" xmlns:a16="http://schemas.microsoft.com/office/drawing/2014/main" id="{A6E9EA0F-FD88-464F-99D9-0E151D11E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965199"/>
            <a:ext cx="11243732" cy="1750010"/>
          </a:xfrm>
        </p:spPr>
        <p:txBody>
          <a:bodyPr anchor="ctr">
            <a:norm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</a:rPr>
              <a:t>ОСЛОБОЂЕЊЕ БЕОГРАДА У ПРВОМ СВЕТСКОМ РАТУ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 descr="content">
            <a:extLst>
              <a:ext uri="{FF2B5EF4-FFF2-40B4-BE49-F238E27FC236}">
                <a16:creationId xmlns="" xmlns:a16="http://schemas.microsoft.com/office/drawing/2014/main" id="{7932A20C-8823-4E5C-BF21-C75BA56E76D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42951" y="3314701"/>
            <a:ext cx="6945112" cy="1204034"/>
          </a:xfrm>
        </p:spPr>
        <p:txBody>
          <a:bodyPr anchor="ctr">
            <a:normAutofit/>
          </a:bodyPr>
          <a:lstStyle/>
          <a:p>
            <a:pPr algn="l">
              <a:spcAft>
                <a:spcPts val="3000"/>
              </a:spcAft>
            </a:pPr>
            <a:r>
              <a:rPr lang="sr-Cyrl-RS" sz="5400" b="1" cap="none" dirty="0" smtClean="0">
                <a:solidFill>
                  <a:srgbClr val="FFFFFF"/>
                </a:solidFill>
              </a:rPr>
              <a:t>1. </a:t>
            </a:r>
            <a:r>
              <a:rPr lang="sr-Cyrl-RS" sz="5400" b="1" cap="none" dirty="0">
                <a:solidFill>
                  <a:srgbClr val="FFFFFF"/>
                </a:solidFill>
              </a:rPr>
              <a:t>н</a:t>
            </a:r>
            <a:r>
              <a:rPr lang="sr-Cyrl-RS" sz="5400" b="1" cap="none" dirty="0" smtClean="0">
                <a:solidFill>
                  <a:srgbClr val="FFFFFF"/>
                </a:solidFill>
              </a:rPr>
              <a:t>овембар 1918.</a:t>
            </a:r>
            <a:endParaRPr lang="en-US" sz="5400" b="1" cap="none" dirty="0">
              <a:solidFill>
                <a:srgbClr val="FFFFFF"/>
              </a:solidFill>
            </a:endParaRPr>
          </a:p>
        </p:txBody>
      </p:sp>
      <p:pic>
        <p:nvPicPr>
          <p:cNvPr id="6146" name="Picture 2" descr="ОСЛОБОЂЕЊЕ БЕОГРАДА У ПРВОМ СВЕТСКОМ РАТУ - Petrovgrad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77" y="2175058"/>
            <a:ext cx="4500979" cy="25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293" y="5983549"/>
            <a:ext cx="1113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Приредиле: наставнице историје Тамара Станисављевић Масалушић и Неда Живановић Петковић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603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TOGODIŠNjICA OD OSLOBOĐENjA BEOGRADA - MediaS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72" y="100043"/>
            <a:ext cx="9211955" cy="62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9507" y="6480699"/>
            <a:ext cx="9028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latin typeface="Algerian" panose="04020705040A02060702" pitchFamily="82" charset="0"/>
              </a:rPr>
              <a:t>                    Регент Александар Карађорђевић улази у ослобођени Београд</a:t>
            </a:r>
            <a:endParaRPr lang="en-US" sz="16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83" y="479394"/>
            <a:ext cx="8700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Condensed" panose="020B0502040204020203" pitchFamily="34" charset="0"/>
              </a:rPr>
              <a:t>За храбро држање у рату, српска престоница је 1920. одликована француским „Крстом витеза Легије части“. Град је постао престоница </a:t>
            </a:r>
            <a:r>
              <a:rPr lang="ru-RU" sz="2400" dirty="0" smtClean="0">
                <a:latin typeface="Bahnschrift Condensed" panose="020B0502040204020203" pitchFamily="34" charset="0"/>
              </a:rPr>
              <a:t> </a:t>
            </a:r>
            <a:r>
              <a:rPr lang="ru-RU" sz="2400" dirty="0">
                <a:latin typeface="Bahnschrift Condensed" panose="020B0502040204020203" pitchFamily="34" charset="0"/>
              </a:rPr>
              <a:t>Краљевине Срба, Хрвата и Словенаца, која је објединила највећи део расејаног српског народа у новом веку.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https://cordmagazine.com/wp-content/uploads/2020/06/Medaille-Legion-dHonneur-Ordonnance-Cheval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9" y="2565647"/>
            <a:ext cx="6191344" cy="41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-je-bio-franš-depere | Istorija i Kultura | Istor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91" y="2404318"/>
            <a:ext cx="2546707" cy="27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6827" y="5326602"/>
            <a:ext cx="464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Bahnschrift Condensed" panose="020B0502040204020203" pitchFamily="34" charset="0"/>
              </a:rPr>
              <a:t>Генерал француске војске Франше д` Епере, доделио је Београду Крст витеза Легије части  21.12.1920. године, приликом посете југословенској престоници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 smtClean="0"/>
              <a:t>Бомбардовање и окупација Београда у Првом светском рату </a:t>
            </a:r>
            <a:br>
              <a:rPr lang="sr-Cyrl-RS" sz="3200" b="1" dirty="0" smtClean="0"/>
            </a:br>
            <a:r>
              <a:rPr lang="sr-Cyrl-RS" sz="3200" b="1" dirty="0" smtClean="0"/>
              <a:t>1914-1918.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7" y="2575235"/>
            <a:ext cx="11780668" cy="3286069"/>
          </a:xfrm>
        </p:spPr>
        <p:txBody>
          <a:bodyPr>
            <a:noAutofit/>
          </a:bodyPr>
          <a:lstStyle/>
          <a:p>
            <a:r>
              <a:rPr lang="ru-RU" b="1" dirty="0">
                <a:latin typeface="Bahnschrift Condensed" panose="020B0502040204020203" pitchFamily="34" charset="0"/>
              </a:rPr>
              <a:t>Непосредно након што је 28. јула 1914. Аустроугарска телеграмом објавила рат Србији, Београд је бомбардован. Тиме се престони град Краљевине Србије одмах нашао на првој линији фронта, и то као први европски град бомбардован у Првом светском рату. </a:t>
            </a:r>
            <a:endParaRPr lang="sr-Latn-RS" b="1" dirty="0" smtClean="0">
              <a:latin typeface="Bahnschrift Condensed" panose="020B0502040204020203" pitchFamily="34" charset="0"/>
            </a:endParaRPr>
          </a:p>
          <a:p>
            <a:r>
              <a:rPr lang="ru-RU" b="1" dirty="0" smtClean="0">
                <a:latin typeface="Bahnschrift Condensed" panose="020B0502040204020203" pitchFamily="34" charset="0"/>
              </a:rPr>
              <a:t>Током </a:t>
            </a:r>
            <a:r>
              <a:rPr lang="ru-RU" b="1" dirty="0">
                <a:latin typeface="Bahnschrift Condensed" panose="020B0502040204020203" pitchFamily="34" charset="0"/>
              </a:rPr>
              <a:t>лета и јесени у бомбардовању су разорени многи објекти. Аустроугарске трупе ушле су у град 2. децембра и већ наредног дана одржана је тријумфална војна парада. Прва окупација Београда, </a:t>
            </a:r>
            <a:r>
              <a:rPr lang="ru-RU" b="1" dirty="0" smtClean="0">
                <a:latin typeface="Bahnschrift Condensed" panose="020B0502040204020203" pitchFamily="34" charset="0"/>
              </a:rPr>
              <a:t> </a:t>
            </a:r>
            <a:r>
              <a:rPr lang="ru-RU" b="1" dirty="0">
                <a:latin typeface="Bahnschrift Condensed" panose="020B0502040204020203" pitchFamily="34" charset="0"/>
              </a:rPr>
              <a:t>трајала је свега 13 дана. </a:t>
            </a:r>
            <a:endParaRPr lang="sr-Latn-RS" b="1" dirty="0" smtClean="0">
              <a:latin typeface="Bahnschrift Condensed" panose="020B0502040204020203" pitchFamily="34" charset="0"/>
            </a:endParaRPr>
          </a:p>
          <a:p>
            <a:r>
              <a:rPr lang="ru-RU" b="1" dirty="0" smtClean="0">
                <a:latin typeface="Bahnschrift Condensed" panose="020B0502040204020203" pitchFamily="34" charset="0"/>
              </a:rPr>
              <a:t>Захваљујући </a:t>
            </a:r>
            <a:r>
              <a:rPr lang="ru-RU" b="1" dirty="0">
                <a:latin typeface="Bahnschrift Condensed" panose="020B0502040204020203" pitchFamily="34" charset="0"/>
              </a:rPr>
              <a:t>победи у Колубарској бици, српска војска успела је да до 16. децембра ослободи своју територију, а краљ Петар I Карађорђевић ушао је у ослобођени Београд. Најинтензивније борбе око престонице у Првом светском рату вођене су октобра 1915. године. Београд је тада претрпео велика материјална разарања. </a:t>
            </a:r>
            <a:endParaRPr lang="sr-Latn-RS" b="1" dirty="0" smtClean="0">
              <a:latin typeface="Bahnschrift Condensed" panose="020B0502040204020203" pitchFamily="34" charset="0"/>
            </a:endParaRPr>
          </a:p>
          <a:p>
            <a:r>
              <a:rPr lang="ru-RU" b="1" dirty="0" smtClean="0">
                <a:latin typeface="Bahnschrift Condensed" panose="020B0502040204020203" pitchFamily="34" charset="0"/>
              </a:rPr>
              <a:t>Немачко-аустроугарски </a:t>
            </a:r>
            <a:r>
              <a:rPr lang="ru-RU" b="1" dirty="0">
                <a:latin typeface="Bahnschrift Condensed" panose="020B0502040204020203" pitchFamily="34" charset="0"/>
              </a:rPr>
              <a:t>напад почео je 6. октобра и само тог дана на град је испаљено око 30.000 граната. У ратним дејствима од граната или пожара страдали су готово сви делови града, од Карабурме до Чукарице. Велика оштећења претрпео је и Калемегдан, када су руинирани </a:t>
            </a:r>
            <a:r>
              <a:rPr lang="ru-RU" b="1" dirty="0" smtClean="0">
                <a:latin typeface="Bahnschrift Condensed" panose="020B0502040204020203" pitchFamily="34" charset="0"/>
              </a:rPr>
              <a:t>   Војни </a:t>
            </a:r>
            <a:r>
              <a:rPr lang="ru-RU" b="1" dirty="0">
                <a:latin typeface="Bahnschrift Condensed" panose="020B0502040204020203" pitchFamily="34" charset="0"/>
              </a:rPr>
              <a:t>музеј и црква Ружица. </a:t>
            </a:r>
            <a:endParaRPr 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41" y="221941"/>
            <a:ext cx="8629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hnschrift Condensed" panose="020B0502040204020203" pitchFamily="34" charset="0"/>
              </a:rPr>
              <a:t>После </a:t>
            </a:r>
            <a:r>
              <a:rPr lang="ru-RU" b="1" dirty="0">
                <a:latin typeface="Bahnschrift Condensed" panose="020B0502040204020203" pitchFamily="34" charset="0"/>
              </a:rPr>
              <a:t>вишедневних борби око Аде Циганлије немачке трупе заузеле су град. Уследила је друга, овог пута трогодишња окупација. Како за време бомбардовања, тако и за време борби око града, цивилно становништво страдало је под рушевинама бомбардованих кућа или у покушају да напусти град. Број становника Београда је преполовљен. Непосредно после освајања, октобра 1915. године, тај број је био и знатно мањи.  Живот под окупацијом био је веома тежак, јер је највећи део популације лишен било каквих средстава за живот. Током окупације, противно међународном праву и обичајима ратовања, вршена је заплена јавне и приватне имовине. Подаци о почињеним пљачкама за време прве окупације Београда, у децембру 1914, значајно су прецизнији, јер их је због краткотрајности непријатељске управе било лакше евидентирати. Од октобра 1915. године првобитно стихијска и масовна пљачка претворена је у систематску</a:t>
            </a:r>
            <a:r>
              <a:rPr lang="ru-RU" dirty="0">
                <a:latin typeface="Bahnschrift Condensed" panose="020B0502040204020203" pitchFamily="34" charset="0"/>
              </a:rPr>
              <a:t>. </a:t>
            </a:r>
            <a:endParaRPr lang="en-US" dirty="0"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Гробница бранилаца Београда у зиду калемегданске тврђаве, иза Цркве Свете Пет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1" y="3405018"/>
            <a:ext cx="4960016" cy="33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8968" y="6181344"/>
            <a:ext cx="569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Bahnschrift Condensed" panose="020B0502040204020203" pitchFamily="34" charset="0"/>
              </a:rPr>
              <a:t>Спомен костурница бранитеља Београда из 1915. године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3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b/b7/%D0%9F%D1%80%D0%B2%D0%B8_%D1%81%D0%B2%D0%B5%D1%82%D1%81%D0%BA%D0%B8_%D1%80%D0%B0%D1%82_%D1%83_%D0%91%D0%B5%D0%BE%D0%B3%D1%80%D0%B0%D0%B4%D1%8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8" y="101759"/>
            <a:ext cx="6709186" cy="54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Свечана сала двора у Београду, оштећена приликом гранатирања гр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72" y="376967"/>
            <a:ext cx="3462293" cy="46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428" y="5752730"/>
            <a:ext cx="67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Arial Narrow" panose="020B0606020202030204" pitchFamily="34" charset="0"/>
              </a:rPr>
              <a:t>Непријатељско заузимање престонице 1915. године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672" y="5211192"/>
            <a:ext cx="346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Arial Narrow" panose="020B0606020202030204" pitchFamily="34" charset="0"/>
              </a:rPr>
              <a:t>Бомбардован двор у Београду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ућа породице Викторовић оштећена током бомбардовања Београда 1914. год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" y="186400"/>
            <a:ext cx="31718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4/4b/%D0%9F%D1%80%D0%B2%D0%B8_%D1%81%D0%B2%D0%B5%D1%82%D1%81%D0%BA%D0%B8_%D1%80%D0%B0%D1%82_%D1%83_%D0%91%D0%B5%D0%BE%D0%B3%D1%80%D0%B0%D0%B4%D1%83_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29" y="261842"/>
            <a:ext cx="7879148" cy="48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3729" y="5220070"/>
            <a:ext cx="787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Bahnschrift Condensed" panose="020B0502040204020203" pitchFamily="34" charset="0"/>
              </a:rPr>
              <a:t>                                             Повлачење становника Београда 1915. године</a:t>
            </a:r>
            <a:endParaRPr lang="en-US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250" y="197346"/>
            <a:ext cx="87267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У организацији, или уз </a:t>
            </a:r>
            <a:r>
              <a:rPr lang="ru-RU" dirty="0" smtClean="0">
                <a:latin typeface="Bahnschrift Condensed" panose="020B0502040204020203" pitchFamily="34" charset="0"/>
              </a:rPr>
              <a:t>дозволу окупационих </a:t>
            </a:r>
            <a:r>
              <a:rPr lang="ru-RU" dirty="0">
                <a:latin typeface="Bahnschrift Condensed" panose="020B0502040204020203" pitchFamily="34" charset="0"/>
              </a:rPr>
              <a:t>власти, вршена је и заплена културног блага. Још током прве окупације, децембра 1914, однет је известан број експоната из Етнографског музеја.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Реквизицијама </a:t>
            </a:r>
            <a:r>
              <a:rPr lang="ru-RU" dirty="0">
                <a:latin typeface="Bahnschrift Condensed" panose="020B0502040204020203" pitchFamily="34" charset="0"/>
              </a:rPr>
              <a:t>су биле обухваћене чак и установе заштићене ратним правом, попут верских објеката. Са Вазнесенске цркве, </a:t>
            </a:r>
            <a:r>
              <a:rPr lang="ru-RU" dirty="0" smtClean="0">
                <a:latin typeface="Bahnschrift Condensed" panose="020B0502040204020203" pitchFamily="34" charset="0"/>
              </a:rPr>
              <a:t> </a:t>
            </a:r>
            <a:r>
              <a:rPr lang="ru-RU" dirty="0">
                <a:latin typeface="Bahnschrift Condensed" panose="020B0502040204020203" pitchFamily="34" charset="0"/>
              </a:rPr>
              <a:t>децембра 1915. скинути су звоно и кров са звонаре. Опљачкане су ризнице многих музеја, архива, библиотека и позоришта.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По </a:t>
            </a:r>
            <a:r>
              <a:rPr lang="ru-RU" dirty="0">
                <a:latin typeface="Bahnschrift Condensed" panose="020B0502040204020203" pitchFamily="34" charset="0"/>
              </a:rPr>
              <a:t>завршеним операцијама око Београда и у северним деловима Србије 1915. године, непријатељска управа прибегла је интернирању српског живља у концетрационе логоре у унутрашњости Аустроугарске.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Логори </a:t>
            </a:r>
            <a:r>
              <a:rPr lang="ru-RU" dirty="0">
                <a:latin typeface="Bahnschrift Condensed" panose="020B0502040204020203" pitchFamily="34" charset="0"/>
              </a:rPr>
              <a:t>за интернирце и ратне заробљенике постојали су и у Београду, на Калемегдану и Топчидеру.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Београђани </a:t>
            </a:r>
            <a:r>
              <a:rPr lang="ru-RU" dirty="0">
                <a:latin typeface="Bahnschrift Condensed" panose="020B0502040204020203" pitchFamily="34" charset="0"/>
              </a:rPr>
              <a:t>нису смели да напусте град без посебне дозволе. Потешкоће у снабдевању основним животним намирницама, пљачка државне и приватне имовине, реквизиција, интернирање, незапосленост, постали су свакодневица за становништво престонице.</a:t>
            </a: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 flipV="1">
            <a:off x="798989" y="4856086"/>
            <a:ext cx="187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Bahnschrift Condensed" panose="020B0502040204020203" pitchFamily="34" charset="0"/>
              </a:rPr>
              <a:t> 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pic>
        <p:nvPicPr>
          <p:cNvPr id="5124" name="Picture 4" descr="https://upload.wikimedia.org/wikipedia/commons/f/f5/%D0%9F%D1%80%D0%B2%D0%B8_%D1%81%D0%B2%D0%B5%D1%82%D1%81%D0%BA%D0%B8_%D1%80%D0%B0%D1%82_%D1%83_%D0%91%D0%B5%D0%BE%D0%B3%D1%80%D0%B0%D0%B4%D1%83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95" y="3874618"/>
            <a:ext cx="3644330" cy="2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5164" y="6294268"/>
            <a:ext cx="662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Српски војник чува положај на Калемегдану 1914-1915.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402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064" y="1171851"/>
            <a:ext cx="8664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Тек после пробоја Солунског фронта, средином септембра 1918, створени су предуслови да српска војска, уз помоћ савезника, предузме офанзиву ради ослобођења земље и њене престонице. Претходница 1. српске армије, са генералом Петром Бојовићем на челу, стигла је до Београда крајем октобра. Непријатељ није имао намеру да пружа отпор, па су се у граду налазиле само малобројне немачке трупе, спремне за повлачење. Пре коначног одласка немачки војници су опљачкали све радње од Славије до Теразија, прекинули снабдевање водом и електричном енергијом и дигли у ваздух железнички мост на Сави.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Престоница </a:t>
            </a:r>
            <a:r>
              <a:rPr lang="ru-RU" dirty="0">
                <a:latin typeface="Bahnschrift Condensed" panose="020B0502040204020203" pitchFamily="34" charset="0"/>
              </a:rPr>
              <a:t>је ослобођена 1. новембра, после два месеца и 800 километара пређеног пута од Доброг поља. 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Иако </a:t>
            </a:r>
            <a:r>
              <a:rPr lang="ru-RU" dirty="0">
                <a:latin typeface="Bahnschrift Condensed" panose="020B0502040204020203" pitchFamily="34" charset="0"/>
              </a:rPr>
              <a:t>је Београд био разорен и опљачкан, његови становници су с великом радошћу дочекали слободу.</a:t>
            </a:r>
            <a:endParaRPr lang="en-US" dirty="0">
              <a:latin typeface="Bahnschrift Condensed" panose="020B0502040204020203" pitchFamily="34" charset="0"/>
            </a:endParaRPr>
          </a:p>
        </p:txBody>
      </p:sp>
      <p:pic>
        <p:nvPicPr>
          <p:cNvPr id="3" name="Picture 8" descr="VOJVODA P.BOJOVIC - ИН4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8490" y="1171850"/>
            <a:ext cx="2938508" cy="44121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5106" y="3701989"/>
            <a:ext cx="8025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ahnschrift Condensed" panose="020B0502040204020203" pitchFamily="34" charset="0"/>
              </a:rPr>
              <a:t>У град су око 11 часова продрли први војници Дунавске дивизије и избили на Калемегдан. Већ два сата касније последњи немачки војници напустили су Београд пред налетом Прве армије предвођене војводом Петром Бојовићем. По подне, око 15 часова, Моравска и Дунавска дивизија налазиле су се на линији Велики Врачар – Бањица – Топчидерско и Баново брдо</a:t>
            </a:r>
            <a:r>
              <a:rPr lang="ru-RU" b="1" dirty="0">
                <a:solidFill>
                  <a:srgbClr val="41516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107" y="488272"/>
            <a:ext cx="802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Algerian" panose="04020705040A02060702" pitchFamily="82" charset="0"/>
              </a:rPr>
              <a:t>                               Ослобођење Београда 1918. године</a:t>
            </a:r>
            <a:endParaRPr lang="en-US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98" y="106532"/>
            <a:ext cx="89664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Београђанка Наталија Аранђеловић тог је дана записала у свом дневнику: </a:t>
            </a:r>
            <a:r>
              <a:rPr lang="ru-RU" sz="2000" b="1" i="1" dirty="0">
                <a:latin typeface="Arial Narrow" panose="020B0606020202030204" pitchFamily="34" charset="0"/>
              </a:rPr>
              <a:t>„Ослобођење!!! [...] Око девет сати ја сам чула неко пушкарање, које ми је пало у очи – и у том чујемо да су Срби код Топчидерског ђерма. Доцније дође Цале и рече ево су на Теразије. – Наврат-нанос обукосмо децу и изађосмо. И заиста, за трен ока све су куће биле окићене са разним </a:t>
            </a:r>
            <a:r>
              <a:rPr lang="ru-RU" sz="2000" b="1" i="1" dirty="0" smtClean="0">
                <a:latin typeface="Arial Narrow" panose="020B0606020202030204" pitchFamily="34" charset="0"/>
              </a:rPr>
              <a:t>заставама </a:t>
            </a:r>
            <a:r>
              <a:rPr lang="ru-RU" sz="2000" b="1" i="1" dirty="0">
                <a:latin typeface="Arial Narrow" panose="020B0606020202030204" pitchFamily="34" charset="0"/>
              </a:rPr>
              <a:t>[...] Одосмо код Руже на балкон; свет се зачас искупио. Тако су један по два излазила наша војника, те су их китили венцима, пешкирима, цвећем, износили вина, љубили их. – Радост је била неизмерна, није било ока што није засузило – неко од радости, а неко што неће свога милог видети!” </a:t>
            </a:r>
            <a:endParaRPr lang="en-US" sz="2000" b="1" i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229" y="3444536"/>
            <a:ext cx="6676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Београђани су са великом радошћу и одушевљењем дочекали прве ослободиоце који су ушли у град. Но, истовремено српска команда је желела да при ослобађању престонице губици буду што мањи и да се не понови стравично артиљеријско бомбардовања града као 1915. године. Желели су да, као ослободиоци, сачувају бар оно мало грађевина и инфраструктуре који су остали из предратног Београда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Главнина Дунавске дивизије и француска тешка артиљерија, на Торлак су стигле 1. новембра око 17 часова. Завршетак Великог рата, Београд је дочекао као један од најразоренијих градова Европе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www.novosti.rs/data/images/2021-10-30/154661_2256_iff.jpg?1635611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92" y="2675568"/>
            <a:ext cx="4171281" cy="32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6156" y="5974672"/>
            <a:ext cx="390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Српски војник у загрљају са својом децом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373" y="355107"/>
            <a:ext cx="946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196" name="Picture 4" descr="https://petrovgrad.org/wp-content/uploads/2020/11/Oslobo%C4%91ewe-Beograda-1918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0" y="355107"/>
            <a:ext cx="9756559" cy="552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803" y="5879314"/>
            <a:ext cx="98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Arial Narrow" panose="020B0606020202030204" pitchFamily="34" charset="0"/>
              </a:rPr>
              <a:t>                                                 Београд, 1.новембар 1918. Дочек ослободилаца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32F72-BAE4-4D8F-B5A8-4D4D584BF69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1105</Words>
  <Application>Microsoft Office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Arial Narrow</vt:lpstr>
      <vt:lpstr>Bahnschrift Condensed</vt:lpstr>
      <vt:lpstr>Calibri</vt:lpstr>
      <vt:lpstr>Century Gothic</vt:lpstr>
      <vt:lpstr>Wingdings 3</vt:lpstr>
      <vt:lpstr>Ion Boardroom</vt:lpstr>
      <vt:lpstr>ОСЛОБОЂЕЊЕ БЕОГРАДА У ПРВОМ СВЕТСКОМ РАТУ </vt:lpstr>
      <vt:lpstr>Бомбардовање и окупација Београда у Првом светском рату  1914-1918.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2022-10-29T10:44:14Z</dcterms:created>
  <dcterms:modified xsi:type="dcterms:W3CDTF">2022-10-31T21:45:42Z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