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2/14/2022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2/14/2022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2/14/2022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2/14/2022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2286000"/>
            <a:ext cx="6781800" cy="1296361"/>
          </a:xfrm>
        </p:spPr>
        <p:txBody>
          <a:bodyPr>
            <a:normAutofit fontScale="90000"/>
          </a:bodyPr>
          <a:lstStyle/>
          <a:p>
            <a:r>
              <a:rPr lang="sr-Cyrl-RS" dirty="0" smtClean="0"/>
              <a:t>ДАН ДРЖАВНОСТИ СРБИЈЕ</a:t>
            </a:r>
            <a:endParaRPr lang="en-US" dirty="0"/>
          </a:p>
        </p:txBody>
      </p:sp>
      <p:sp>
        <p:nvSpPr>
          <p:cNvPr id="3" name="Subtitle 2"/>
          <p:cNvSpPr>
            <a:spLocks noGrp="1"/>
          </p:cNvSpPr>
          <p:nvPr>
            <p:ph type="subTitle" idx="1"/>
          </p:nvPr>
        </p:nvSpPr>
        <p:spPr>
          <a:xfrm>
            <a:off x="1143000" y="3611607"/>
            <a:ext cx="7315200" cy="1036593"/>
          </a:xfrm>
        </p:spPr>
        <p:txBody>
          <a:bodyPr>
            <a:normAutofit fontScale="85000" lnSpcReduction="10000"/>
          </a:bodyPr>
          <a:lstStyle/>
          <a:p>
            <a:r>
              <a:rPr lang="sr-Cyrl-RS" b="1" dirty="0" smtClean="0"/>
              <a:t> </a:t>
            </a:r>
            <a:r>
              <a:rPr lang="sr-Cyrl-RS" sz="4800" b="1" dirty="0" smtClean="0"/>
              <a:t>1804.</a:t>
            </a:r>
            <a:r>
              <a:rPr lang="sr-Cyrl-RS" sz="3600" b="1" dirty="0" smtClean="0"/>
              <a:t> између два Сретења</a:t>
            </a:r>
            <a:r>
              <a:rPr lang="sr-Cyrl-RS" sz="4000" b="1" dirty="0" smtClean="0"/>
              <a:t>1835.</a:t>
            </a:r>
            <a:endParaRPr lang="en-US" b="1" dirty="0"/>
          </a:p>
        </p:txBody>
      </p:sp>
      <p:pic>
        <p:nvPicPr>
          <p:cNvPr id="2050" name="Picture 2" descr="Карађорђе Петровић Црни Ђорђе - Photos | Facebook"/>
          <p:cNvPicPr>
            <a:picLocks noChangeAspect="1" noChangeArrowheads="1"/>
          </p:cNvPicPr>
          <p:nvPr/>
        </p:nvPicPr>
        <p:blipFill>
          <a:blip r:embed="rId2"/>
          <a:srcRect/>
          <a:stretch>
            <a:fillRect/>
          </a:stretch>
        </p:blipFill>
        <p:spPr bwMode="auto">
          <a:xfrm>
            <a:off x="797482" y="152401"/>
            <a:ext cx="1451871" cy="1981199"/>
          </a:xfrm>
          <a:prstGeom prst="rect">
            <a:avLst/>
          </a:prstGeom>
          <a:noFill/>
        </p:spPr>
      </p:pic>
      <p:pic>
        <p:nvPicPr>
          <p:cNvPr id="2052" name="Picture 4" descr="Милош Обреновић — Википедија"/>
          <p:cNvPicPr>
            <a:picLocks noChangeAspect="1" noChangeArrowheads="1"/>
          </p:cNvPicPr>
          <p:nvPr/>
        </p:nvPicPr>
        <p:blipFill>
          <a:blip r:embed="rId3"/>
          <a:srcRect/>
          <a:stretch>
            <a:fillRect/>
          </a:stretch>
        </p:blipFill>
        <p:spPr bwMode="auto">
          <a:xfrm>
            <a:off x="7095186" y="76200"/>
            <a:ext cx="1448873" cy="2057400"/>
          </a:xfrm>
          <a:prstGeom prst="rect">
            <a:avLst/>
          </a:prstGeom>
          <a:noFill/>
        </p:spPr>
      </p:pic>
      <p:pic>
        <p:nvPicPr>
          <p:cNvPr id="2054" name="Picture 6" descr="Sretenjski ustav – početak moderne države | Infoera"/>
          <p:cNvPicPr>
            <a:picLocks noChangeAspect="1" noChangeArrowheads="1"/>
          </p:cNvPicPr>
          <p:nvPr/>
        </p:nvPicPr>
        <p:blipFill>
          <a:blip r:embed="rId4"/>
          <a:srcRect/>
          <a:stretch>
            <a:fillRect/>
          </a:stretch>
        </p:blipFill>
        <p:spPr bwMode="auto">
          <a:xfrm>
            <a:off x="2971800" y="76200"/>
            <a:ext cx="3169920" cy="1981200"/>
          </a:xfrm>
          <a:prstGeom prst="rect">
            <a:avLst/>
          </a:prstGeom>
          <a:noFill/>
        </p:spPr>
      </p:pic>
      <p:sp>
        <p:nvSpPr>
          <p:cNvPr id="7" name="TextBox 6"/>
          <p:cNvSpPr txBox="1"/>
          <p:nvPr/>
        </p:nvSpPr>
        <p:spPr>
          <a:xfrm>
            <a:off x="304800" y="6248400"/>
            <a:ext cx="5638800" cy="307777"/>
          </a:xfrm>
          <a:prstGeom prst="rect">
            <a:avLst/>
          </a:prstGeom>
          <a:noFill/>
        </p:spPr>
        <p:txBody>
          <a:bodyPr wrap="square" rtlCol="0">
            <a:spAutoFit/>
          </a:bodyPr>
          <a:lstStyle/>
          <a:p>
            <a:r>
              <a:rPr lang="sr-Cyrl-RS" sz="1400" dirty="0" smtClean="0"/>
              <a:t>Аутор: Неда Живановић Петковић, наставник историје</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457200"/>
            <a:ext cx="6096000" cy="369332"/>
          </a:xfrm>
          <a:prstGeom prst="rect">
            <a:avLst/>
          </a:prstGeom>
          <a:noFill/>
        </p:spPr>
        <p:txBody>
          <a:bodyPr wrap="square" rtlCol="0">
            <a:spAutoFit/>
          </a:bodyPr>
          <a:lstStyle/>
          <a:p>
            <a:r>
              <a:rPr lang="sr-Cyrl-RS" b="1" dirty="0" smtClean="0"/>
              <a:t>СРЕТЕЊЕ КАО ВЕРСКИ ПРАЗНИК И ДЕО ТРАДИЦИЈЕ</a:t>
            </a:r>
            <a:endParaRPr lang="en-US" b="1" dirty="0"/>
          </a:p>
        </p:txBody>
      </p:sp>
      <p:sp>
        <p:nvSpPr>
          <p:cNvPr id="1026" name="AutoShape 2" descr="Danas slavimo Sretenje Gospodnje – Kablar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Danas slavimo Sretenje Gospodnje – Kablarnet"/>
          <p:cNvPicPr>
            <a:picLocks noChangeAspect="1" noChangeArrowheads="1"/>
          </p:cNvPicPr>
          <p:nvPr/>
        </p:nvPicPr>
        <p:blipFill>
          <a:blip r:embed="rId2"/>
          <a:srcRect/>
          <a:stretch>
            <a:fillRect/>
          </a:stretch>
        </p:blipFill>
        <p:spPr bwMode="auto">
          <a:xfrm>
            <a:off x="2895600" y="2514600"/>
            <a:ext cx="5339860" cy="3856567"/>
          </a:xfrm>
          <a:prstGeom prst="rect">
            <a:avLst/>
          </a:prstGeom>
          <a:noFill/>
        </p:spPr>
      </p:pic>
      <p:sp>
        <p:nvSpPr>
          <p:cNvPr id="8" name="TextBox 7"/>
          <p:cNvSpPr txBox="1"/>
          <p:nvPr/>
        </p:nvSpPr>
        <p:spPr>
          <a:xfrm>
            <a:off x="533400" y="990600"/>
            <a:ext cx="7772400" cy="1415772"/>
          </a:xfrm>
          <a:prstGeom prst="rect">
            <a:avLst/>
          </a:prstGeom>
          <a:noFill/>
        </p:spPr>
        <p:txBody>
          <a:bodyPr wrap="square" rtlCol="0">
            <a:spAutoFit/>
          </a:bodyPr>
          <a:lstStyle/>
          <a:p>
            <a:r>
              <a:rPr lang="sr-Cyrl-RS" sz="1600" b="1" dirty="0" smtClean="0">
                <a:solidFill>
                  <a:srgbClr val="C00000"/>
                </a:solidFill>
              </a:rPr>
              <a:t>Сретење Господње </a:t>
            </a:r>
            <a:r>
              <a:rPr lang="sr-Cyrl-RS" sz="1600" dirty="0" smtClean="0"/>
              <a:t>- </a:t>
            </a:r>
            <a:r>
              <a:rPr lang="sr-Cyrl-RS" sz="1400" dirty="0" smtClean="0"/>
              <a:t>хришћански празник којим се обележава дан када је Богородица први пут увела у храм новорођеног Христа да га посвети Богу.       Христа у руке прима праведни старац Симеон Богопримац.                                           Сретење се слави увек четрдесет дана после Божића, и представља празник од суштинске важности за хришћанство.                                                                               Указује на први сусрет Спаситеља са људима.</a:t>
            </a:r>
            <a:endParaRPr lang="en-US" sz="16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239000" cy="400110"/>
          </a:xfrm>
          <a:prstGeom prst="rect">
            <a:avLst/>
          </a:prstGeom>
          <a:noFill/>
        </p:spPr>
        <p:txBody>
          <a:bodyPr wrap="square" rtlCol="0">
            <a:spAutoFit/>
          </a:bodyPr>
          <a:lstStyle/>
          <a:p>
            <a:r>
              <a:rPr lang="sr-Cyrl-RS" sz="2000" b="1" dirty="0" smtClean="0">
                <a:solidFill>
                  <a:srgbClr val="C00000"/>
                </a:solidFill>
              </a:rPr>
              <a:t>                        СРЕТЕЊЕ 1804. ГОДИНЕ </a:t>
            </a:r>
            <a:endParaRPr lang="en-US" sz="2000" b="1" dirty="0">
              <a:solidFill>
                <a:srgbClr val="C00000"/>
              </a:solidFill>
            </a:endParaRPr>
          </a:p>
        </p:txBody>
      </p:sp>
      <p:sp>
        <p:nvSpPr>
          <p:cNvPr id="5" name="TextBox 4"/>
          <p:cNvSpPr txBox="1"/>
          <p:nvPr/>
        </p:nvSpPr>
        <p:spPr>
          <a:xfrm>
            <a:off x="457200" y="1219200"/>
            <a:ext cx="8305800" cy="1384995"/>
          </a:xfrm>
          <a:prstGeom prst="rect">
            <a:avLst/>
          </a:prstGeom>
          <a:noFill/>
        </p:spPr>
        <p:txBody>
          <a:bodyPr wrap="square" rtlCol="0">
            <a:spAutoFit/>
          </a:bodyPr>
          <a:lstStyle/>
          <a:p>
            <a:r>
              <a:rPr lang="sr-Cyrl-RS" sz="1400" b="1" dirty="0" smtClean="0"/>
              <a:t>  15. фебруара  1804. Срби у Београдском пашалуку започињу тежак пут ка слободи и изградњи модерне државе. Након сече кнезова и почетка дахијског зулума  Срби се окупљају на збору у Орашцу и за вођу устанка бирају </a:t>
            </a:r>
            <a:r>
              <a:rPr lang="sr-Cyrl-RS" sz="1400" b="1" dirty="0" smtClean="0">
                <a:solidFill>
                  <a:srgbClr val="C00000"/>
                </a:solidFill>
              </a:rPr>
              <a:t>Карађорђа Петровића.</a:t>
            </a:r>
            <a:r>
              <a:rPr lang="sr-Cyrl-RS" sz="1400" b="1" dirty="0" smtClean="0"/>
              <a:t>               Тиме је започео  не само Први српски устанак, већ и српска револуција.                        Устанак је трајао  готово десет година и представља највећи устанак једног народа против османског ропства.</a:t>
            </a:r>
            <a:endParaRPr lang="en-US" sz="1400" b="1" dirty="0"/>
          </a:p>
        </p:txBody>
      </p:sp>
      <p:pic>
        <p:nvPicPr>
          <p:cNvPr id="15362" name="Picture 2" descr="На данашњи дан 14.фебруара 1804 године почео је Први Српски устанак. |  History war, Belgrade serbia, Mystical creatures"/>
          <p:cNvPicPr>
            <a:picLocks noChangeAspect="1" noChangeArrowheads="1"/>
          </p:cNvPicPr>
          <p:nvPr/>
        </p:nvPicPr>
        <p:blipFill>
          <a:blip r:embed="rId2"/>
          <a:srcRect/>
          <a:stretch>
            <a:fillRect/>
          </a:stretch>
        </p:blipFill>
        <p:spPr bwMode="auto">
          <a:xfrm>
            <a:off x="2286000" y="2590800"/>
            <a:ext cx="5826369" cy="3787140"/>
          </a:xfrm>
          <a:prstGeom prst="rect">
            <a:avLst/>
          </a:prstGeom>
          <a:noFill/>
        </p:spPr>
      </p:pic>
      <p:sp>
        <p:nvSpPr>
          <p:cNvPr id="8" name="TextBox 7"/>
          <p:cNvSpPr txBox="1"/>
          <p:nvPr/>
        </p:nvSpPr>
        <p:spPr>
          <a:xfrm>
            <a:off x="3429000" y="6553200"/>
            <a:ext cx="4343400" cy="261610"/>
          </a:xfrm>
          <a:prstGeom prst="rect">
            <a:avLst/>
          </a:prstGeom>
          <a:noFill/>
        </p:spPr>
        <p:txBody>
          <a:bodyPr wrap="square" rtlCol="0">
            <a:spAutoFit/>
          </a:bodyPr>
          <a:lstStyle/>
          <a:p>
            <a:r>
              <a:rPr lang="sr-Cyrl-RS" sz="1100" b="1" dirty="0" smtClean="0"/>
              <a:t>                    Збор  у Орашцу , Сретење 1804.</a:t>
            </a:r>
            <a:endParaRPr lang="en-US" sz="11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391400" cy="1169551"/>
          </a:xfrm>
          <a:prstGeom prst="rect">
            <a:avLst/>
          </a:prstGeom>
          <a:noFill/>
        </p:spPr>
        <p:txBody>
          <a:bodyPr wrap="square" rtlCol="0">
            <a:spAutoFit/>
          </a:bodyPr>
          <a:lstStyle/>
          <a:p>
            <a:r>
              <a:rPr lang="sr-Cyrl-RS" sz="1400" b="1" dirty="0" smtClean="0"/>
              <a:t>    Било је то време буђења националног духа широм Европе под утицајем идеја Француске буржоаске револуције, и било је очекивано да ће и Срби устати против вишевековног робовања под Османлијама</a:t>
            </a:r>
            <a:r>
              <a:rPr lang="sr-Cyrl-RS" sz="1400" b="1" dirty="0" smtClean="0"/>
              <a:t>.</a:t>
            </a:r>
            <a:endParaRPr lang="sr-Cyrl-RS" sz="1400" b="1" dirty="0" smtClean="0"/>
          </a:p>
          <a:p>
            <a:r>
              <a:rPr lang="sr-Cyrl-RS" sz="1400" b="1" dirty="0" smtClean="0"/>
              <a:t>    Током година које су уследиле, Срби су се </a:t>
            </a:r>
            <a:r>
              <a:rPr lang="sr-Cyrl-RS" sz="1400" b="1" dirty="0" smtClean="0"/>
              <a:t>после четири века ропства вратили </a:t>
            </a:r>
            <a:r>
              <a:rPr lang="sr-Cyrl-RS" sz="1400" b="1" dirty="0" smtClean="0"/>
              <a:t> </a:t>
            </a:r>
            <a:r>
              <a:rPr lang="sr-Cyrl-RS" sz="1400" b="1" dirty="0" smtClean="0"/>
              <a:t>на </a:t>
            </a:r>
            <a:r>
              <a:rPr lang="sr-Cyrl-RS" sz="1400" b="1" dirty="0" smtClean="0"/>
              <a:t>светску историјску позорницу и </a:t>
            </a:r>
            <a:r>
              <a:rPr lang="sr-Cyrl-RS" sz="1400" b="1" dirty="0" smtClean="0"/>
              <a:t>ни из </a:t>
            </a:r>
            <a:r>
              <a:rPr lang="sr-Cyrl-RS" sz="1400" b="1" dirty="0" smtClean="0"/>
              <a:t>чега стварали </a:t>
            </a:r>
            <a:r>
              <a:rPr lang="sr-Cyrl-RS" sz="1400" b="1" dirty="0" smtClean="0"/>
              <a:t>своју државу. </a:t>
            </a:r>
            <a:endParaRPr lang="en-US" sz="1400" b="1" dirty="0"/>
          </a:p>
        </p:txBody>
      </p:sp>
      <p:pic>
        <p:nvPicPr>
          <p:cNvPr id="16386" name="Picture 2" descr="Сунце Истине sur Twitter : &amp;quot;НАДАНАШЊИ ДАН 1804... Одржан је Због у Орашцу  који је означио почетак Првог српског устанка, или како се тада говорило,  Карађорђевог рата. На Збору у Орашцу, где"/>
          <p:cNvPicPr>
            <a:picLocks noChangeAspect="1" noChangeArrowheads="1"/>
          </p:cNvPicPr>
          <p:nvPr/>
        </p:nvPicPr>
        <p:blipFill>
          <a:blip r:embed="rId2"/>
          <a:srcRect/>
          <a:stretch>
            <a:fillRect/>
          </a:stretch>
        </p:blipFill>
        <p:spPr bwMode="auto">
          <a:xfrm>
            <a:off x="2971800" y="2133600"/>
            <a:ext cx="4829175" cy="4401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457200"/>
            <a:ext cx="6781800" cy="369332"/>
          </a:xfrm>
          <a:prstGeom prst="rect">
            <a:avLst/>
          </a:prstGeom>
          <a:noFill/>
        </p:spPr>
        <p:txBody>
          <a:bodyPr wrap="square" rtlCol="0">
            <a:spAutoFit/>
          </a:bodyPr>
          <a:lstStyle/>
          <a:p>
            <a:r>
              <a:rPr lang="sr-Cyrl-RS" b="1" dirty="0" smtClean="0">
                <a:solidFill>
                  <a:srgbClr val="C00000"/>
                </a:solidFill>
              </a:rPr>
              <a:t>                         СРЕТЕЊЕ  1835. ГОДИНЕ</a:t>
            </a:r>
            <a:endParaRPr lang="en-US" b="1" dirty="0">
              <a:solidFill>
                <a:srgbClr val="C00000"/>
              </a:solidFill>
            </a:endParaRPr>
          </a:p>
        </p:txBody>
      </p:sp>
      <p:sp>
        <p:nvSpPr>
          <p:cNvPr id="4" name="TextBox 3"/>
          <p:cNvSpPr txBox="1"/>
          <p:nvPr/>
        </p:nvSpPr>
        <p:spPr>
          <a:xfrm>
            <a:off x="381000" y="1371600"/>
            <a:ext cx="8077200" cy="3600986"/>
          </a:xfrm>
          <a:prstGeom prst="rect">
            <a:avLst/>
          </a:prstGeom>
          <a:noFill/>
        </p:spPr>
        <p:txBody>
          <a:bodyPr wrap="square" rtlCol="0">
            <a:spAutoFit/>
          </a:bodyPr>
          <a:lstStyle/>
          <a:p>
            <a:r>
              <a:rPr lang="sr-Cyrl-RS" dirty="0" smtClean="0"/>
              <a:t>  </a:t>
            </a:r>
            <a:r>
              <a:rPr lang="sr-Cyrl-RS" sz="1400" b="1" dirty="0" smtClean="0"/>
              <a:t>Тридесет једну годину од почетка револуције, кнежевина Србија, још увек  формално део Османске империје  добила је Устав на коме су јој могле позавидети уређене и суверене европске државе.</a:t>
            </a:r>
          </a:p>
          <a:p>
            <a:r>
              <a:rPr lang="sr-Cyrl-RS" sz="1400" b="1" dirty="0" smtClean="0"/>
              <a:t>   На Сретење 1835. године, отац српског новинарства и секретар кнеза Милоша Обреновића, Димитрије Давидовић, написао је правни акт којим је изненадио Европу. Истамбул, Беч и Москва били су изненађени Уставом више него иједном српском буном.  </a:t>
            </a:r>
          </a:p>
          <a:p>
            <a:r>
              <a:rPr lang="sr-Cyrl-RS" sz="1400" b="1" dirty="0" smtClean="0"/>
              <a:t>   Пишући Сретењски устав, Димитрије Давидовић ослањао се на уставе Белгије и Француске. Био је то напредан устав који би, уз неке измене могао да се примењује у било којој данашњој држави.</a:t>
            </a:r>
          </a:p>
          <a:p>
            <a:r>
              <a:rPr lang="sr-Cyrl-RS" sz="1400" b="1" dirty="0" smtClean="0"/>
              <a:t>   </a:t>
            </a:r>
            <a:r>
              <a:rPr lang="sr-Cyrl-RS" sz="1400" b="1" dirty="0" smtClean="0">
                <a:solidFill>
                  <a:srgbClr val="000099"/>
                </a:solidFill>
              </a:rPr>
              <a:t>Сретењским уставом Србија је постала прва земља која је после Белгије и Француске  укинула феудализам. Увео је право на законито суђење, слободу кретања и настањивања, забрањивао је ропство. Промовисао је српски као службени језик, залагао се за равноправност грађана без обзира на веру и националност.</a:t>
            </a:r>
          </a:p>
          <a:p>
            <a:r>
              <a:rPr lang="sr-Cyrl-RS" sz="1400" b="1" dirty="0" smtClean="0"/>
              <a:t>  Србија би оваквим уставом постала либерална земља, а њена историја од тада па на даље била би потпуно другачија.</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563562"/>
          </a:xfrm>
        </p:spPr>
        <p:txBody>
          <a:bodyPr>
            <a:normAutofit/>
          </a:bodyPr>
          <a:lstStyle/>
          <a:p>
            <a:r>
              <a:rPr lang="sr-Cyrl-RS" sz="1600" dirty="0" smtClean="0"/>
              <a:t>                Кнез Милош Обреновић и Димитрије Давидовић</a:t>
            </a:r>
            <a:endParaRPr lang="en-US" sz="1600" dirty="0"/>
          </a:p>
        </p:txBody>
      </p:sp>
      <p:pic>
        <p:nvPicPr>
          <p:cNvPr id="3" name="Picture 2" descr="Knez Miloš i Dimitrije Davidović"/>
          <p:cNvPicPr>
            <a:picLocks noChangeAspect="1" noChangeArrowheads="1"/>
          </p:cNvPicPr>
          <p:nvPr/>
        </p:nvPicPr>
        <p:blipFill>
          <a:blip r:embed="rId2"/>
          <a:srcRect/>
          <a:stretch>
            <a:fillRect/>
          </a:stretch>
        </p:blipFill>
        <p:spPr bwMode="auto">
          <a:xfrm>
            <a:off x="533400" y="914400"/>
            <a:ext cx="8077200" cy="57832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839200" cy="2893100"/>
          </a:xfrm>
          <a:prstGeom prst="rect">
            <a:avLst/>
          </a:prstGeom>
          <a:noFill/>
        </p:spPr>
        <p:txBody>
          <a:bodyPr wrap="square" rtlCol="0">
            <a:spAutoFit/>
          </a:bodyPr>
          <a:lstStyle/>
          <a:p>
            <a:r>
              <a:rPr lang="sr-Cyrl-RS" sz="1400" b="1" dirty="0" smtClean="0"/>
              <a:t>  Хабзбуршкој монархији, Русији и Османском царству није одговарао слободоумни устав мале балканске кнежевине, пре свега зато што ове државе  нису имале устав. Истовремено, није одговарао ни кнезу Милошу  који није желео устав који би ограничавао његову власт и једва је чекао притисак Великих сила да би га могао укинути.</a:t>
            </a:r>
          </a:p>
          <a:p>
            <a:endParaRPr lang="sr-Cyrl-RS" sz="1400" b="1" dirty="0" smtClean="0"/>
          </a:p>
          <a:p>
            <a:r>
              <a:rPr lang="sr-Cyrl-RS" sz="1400" b="1" dirty="0" smtClean="0"/>
              <a:t> Сретењски устав суспендован је само 55 дана након доношења, а Димитрије Давидовић је убрзо пао у кнежеву немилост. Истеран је из службе и остатак живота провео је у сиромаштву.  Његов Сретењски устав све до данас остао је симбол борбе за слободу и државност која ће тек доћи после бројних ратова и велике дипломатске активности најумнијих представника  српске политичке, војне и дипломатске елите.</a:t>
            </a:r>
          </a:p>
          <a:p>
            <a:endParaRPr lang="sr-Cyrl-RS" sz="1400" b="1" dirty="0" smtClean="0"/>
          </a:p>
          <a:p>
            <a:r>
              <a:rPr lang="sr-Cyrl-RS" sz="1400" b="1" dirty="0" smtClean="0"/>
              <a:t>  15. фебруар – Сретење се од 2001. године обележава се као државни празник                          – Дан државности Републике Србије и нерадни дан.                                                                   </a:t>
            </a:r>
            <a:endParaRPr lang="en-US" sz="1400" b="1" dirty="0"/>
          </a:p>
        </p:txBody>
      </p:sp>
      <p:pic>
        <p:nvPicPr>
          <p:cNvPr id="1028" name="Picture 4" descr="Sretenjski ustav – početak moderne države | Infoera"/>
          <p:cNvPicPr>
            <a:picLocks noChangeAspect="1" noChangeArrowheads="1"/>
          </p:cNvPicPr>
          <p:nvPr/>
        </p:nvPicPr>
        <p:blipFill>
          <a:blip r:embed="rId2"/>
          <a:srcRect/>
          <a:stretch>
            <a:fillRect/>
          </a:stretch>
        </p:blipFill>
        <p:spPr bwMode="auto">
          <a:xfrm>
            <a:off x="2209800" y="3429000"/>
            <a:ext cx="5242560" cy="3276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201</TotalTime>
  <Words>573</Words>
  <Application>Microsoft Office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Concourse</vt:lpstr>
      <vt:lpstr>ДАН ДРЖАВНОСТИ СРБИЈЕ</vt:lpstr>
      <vt:lpstr>Slide 2</vt:lpstr>
      <vt:lpstr>Slide 3</vt:lpstr>
      <vt:lpstr>Slide 4</vt:lpstr>
      <vt:lpstr>Slide 5</vt:lpstr>
      <vt:lpstr>                Кнез Милош Обреновић и Димитрије Давидовић</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ДАН ДРЖАВНОСТИ СРБИЈЕ</dc:title>
  <dc:creator>Zivanovic</dc:creator>
  <cp:lastModifiedBy>Zivanovic</cp:lastModifiedBy>
  <cp:revision>31</cp:revision>
  <dcterms:created xsi:type="dcterms:W3CDTF">2006-08-16T00:00:00Z</dcterms:created>
  <dcterms:modified xsi:type="dcterms:W3CDTF">2022-02-14T00:21:14Z</dcterms:modified>
</cp:coreProperties>
</file>