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AB3A824-1A51-4B26-AD58-A6D8E14F6C04}" type="datetimeFigureOut">
              <a:rPr lang="en-US" smtClean="0"/>
              <a:t>09-Dec-21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23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09-Dec-21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3332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09-Dec-21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57982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09-Dec-21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82858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09-Dec-21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4810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09-Dec-21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02953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09-Dec-21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30142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09-Dec-21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156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09-Dec-21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26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09-Dec-21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23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09-Dec-21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39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09-Dec-21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19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09-Dec-21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91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09-Dec-21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62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09-Dec-21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48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09-Dec-21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32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09-Dec-21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7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09-Dec-21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0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6344" y="1777525"/>
            <a:ext cx="5967788" cy="1589519"/>
          </a:xfrm>
        </p:spPr>
        <p:txBody>
          <a:bodyPr>
            <a:normAutofit/>
          </a:bodyPr>
          <a:lstStyle/>
          <a:p>
            <a:pPr algn="ctr"/>
            <a:r>
              <a:rPr lang="sr-Cyrl-RS" sz="4800" b="1" dirty="0" smtClean="0"/>
              <a:t>Иво Андрић</a:t>
            </a:r>
            <a:r>
              <a:rPr lang="sr-Cyrl-RS" sz="4800" dirty="0" smtClean="0"/>
              <a:t/>
            </a:r>
            <a:br>
              <a:rPr lang="sr-Cyrl-RS" sz="4800" dirty="0" smtClean="0"/>
            </a:br>
            <a:r>
              <a:rPr lang="sr-Cyrl-RS" sz="4800" dirty="0" smtClean="0"/>
              <a:t>(</a:t>
            </a:r>
            <a:r>
              <a:rPr lang="ru-RU" sz="4800" dirty="0" smtClean="0"/>
              <a:t>1892 —1975)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98" y="982765"/>
            <a:ext cx="3933778" cy="49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80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163" y="685402"/>
            <a:ext cx="8700328" cy="5134284"/>
          </a:xfrm>
        </p:spPr>
        <p:txBody>
          <a:bodyPr>
            <a:normAutofit/>
          </a:bodyPr>
          <a:lstStyle/>
          <a:p>
            <a:r>
              <a:rPr lang="ru-RU" dirty="0"/>
              <a:t>Р</a:t>
            </a:r>
            <a:r>
              <a:rPr lang="ru-RU" dirty="0" smtClean="0"/>
              <a:t>ођен је 9</a:t>
            </a:r>
            <a:r>
              <a:rPr lang="ru-RU" dirty="0"/>
              <a:t>. октобра или 10. октобра 1892. </a:t>
            </a:r>
            <a:r>
              <a:rPr lang="ru-RU" dirty="0" smtClean="0"/>
              <a:t>године у </a:t>
            </a:r>
            <a:r>
              <a:rPr lang="ru-RU" dirty="0"/>
              <a:t>Доцу поред Травника у Босни и </a:t>
            </a:r>
            <a:r>
              <a:rPr lang="ru-RU" dirty="0" smtClean="0"/>
              <a:t>Херцеговини.</a:t>
            </a:r>
          </a:p>
          <a:p>
            <a:r>
              <a:rPr lang="ru-RU" dirty="0" smtClean="0"/>
              <a:t>У Вишеграду је </a:t>
            </a:r>
            <a:r>
              <a:rPr lang="ru-RU" dirty="0"/>
              <a:t>млади Андрић провео детињство и завршио основну школу</a:t>
            </a:r>
            <a:r>
              <a:rPr lang="ru-RU" dirty="0" smtClean="0"/>
              <a:t>.</a:t>
            </a:r>
          </a:p>
          <a:p>
            <a:r>
              <a:rPr lang="sr-Cyrl-RS" dirty="0" smtClean="0"/>
              <a:t>Студије историје и књижевности завршио је у Грацу.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b="1" dirty="0" smtClean="0">
                <a:solidFill>
                  <a:srgbClr val="C00000"/>
                </a:solidFill>
              </a:rPr>
              <a:t>Стваралаштво</a:t>
            </a:r>
            <a:r>
              <a:rPr lang="sr-Cyrl-RS" dirty="0" smtClean="0"/>
              <a:t>: </a:t>
            </a:r>
            <a:r>
              <a:rPr lang="sr-Cyrl-RS" dirty="0" smtClean="0">
                <a:solidFill>
                  <a:srgbClr val="C00000"/>
                </a:solidFill>
              </a:rPr>
              <a:t>романи</a:t>
            </a:r>
            <a:r>
              <a:rPr lang="sr-Cyrl-RS" dirty="0" smtClean="0"/>
              <a:t> ( „На Дрини ћуприја”, „Травничка хроника</a:t>
            </a:r>
            <a:r>
              <a:rPr lang="sr-Cyrl-RS" dirty="0">
                <a:solidFill>
                  <a:prstClr val="black">
                    <a:lumMod val="85000"/>
                    <a:lumOff val="15000"/>
                  </a:prstClr>
                </a:solidFill>
              </a:rPr>
              <a:t>”</a:t>
            </a:r>
            <a:r>
              <a:rPr lang="sr-Cyrl-RS" dirty="0" smtClean="0"/>
              <a:t>, „Проклета авлија</a:t>
            </a:r>
            <a:r>
              <a:rPr lang="sr-Cyrl-RS" dirty="0">
                <a:solidFill>
                  <a:prstClr val="black">
                    <a:lumMod val="85000"/>
                    <a:lumOff val="15000"/>
                  </a:prstClr>
                </a:solidFill>
              </a:rPr>
              <a:t>”, „Госпођица</a:t>
            </a:r>
            <a:r>
              <a:rPr lang="sr-Cyrl-R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” и др. ) </a:t>
            </a:r>
            <a:r>
              <a:rPr lang="sr-Cyrl-RS" dirty="0" smtClean="0">
                <a:solidFill>
                  <a:srgbClr val="C00000"/>
                </a:solidFill>
              </a:rPr>
              <a:t>приповетке</a:t>
            </a:r>
            <a:r>
              <a:rPr lang="sr-Cyrl-R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(„Мост на Жепи”, „Деца”, „Пут Алије Ђерзелеза”, „Јелена, жена које нема” и др. ), „Знакови поред пута”, „Немири”, „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Ex </a:t>
            </a:r>
            <a:r>
              <a:rPr lang="en-US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ponto</a:t>
            </a:r>
            <a:r>
              <a:rPr lang="sr-Cyrl-R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”...</a:t>
            </a:r>
            <a:endParaRPr lang="sr-Cyrl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18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Додела Нобелове награде Иви Андрићу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567014" cy="3318936"/>
          </a:xfrm>
        </p:spPr>
        <p:txBody>
          <a:bodyPr/>
          <a:lstStyle/>
          <a:p>
            <a:r>
              <a:rPr lang="ru-RU" dirty="0" smtClean="0"/>
              <a:t>10. децембра </a:t>
            </a:r>
            <a:r>
              <a:rPr lang="ru-RU" b="1" dirty="0" smtClean="0"/>
              <a:t>1961</a:t>
            </a:r>
            <a:r>
              <a:rPr lang="ru-RU" dirty="0"/>
              <a:t>. </a:t>
            </a:r>
            <a:r>
              <a:rPr lang="ru-RU" dirty="0" smtClean="0"/>
              <a:t>године Иво Андрић је добио Нобелову </a:t>
            </a:r>
            <a:r>
              <a:rPr lang="ru-RU" dirty="0"/>
              <a:t>награду за књижевност „за епску снагу којом је обликовао теме и приказао судбине људи током историје своје земље”.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802" y="2008261"/>
            <a:ext cx="2736926" cy="41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4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99" y="899579"/>
            <a:ext cx="4069645" cy="27097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961" y="899579"/>
            <a:ext cx="3909525" cy="2709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03" y="3823665"/>
            <a:ext cx="2718398" cy="271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88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obelova_nagrada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37718" y="905220"/>
            <a:ext cx="6412627" cy="4772931"/>
          </a:xfrm>
        </p:spPr>
      </p:pic>
    </p:spTree>
    <p:extLst>
      <p:ext uri="{BB962C8B-B14F-4D97-AF65-F5344CB8AC3E}">
        <p14:creationId xmlns:p14="http://schemas.microsoft.com/office/powerpoint/2010/main" val="30606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317" y="2591115"/>
            <a:ext cx="9601196" cy="33189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 </a:t>
            </a:r>
            <a:r>
              <a:rPr lang="ru-RU" dirty="0"/>
              <a:t>вашој дипломи стоји да вам је </a:t>
            </a:r>
            <a:r>
              <a:rPr lang="ru-RU" dirty="0" smtClean="0"/>
              <a:t>Нобелова </a:t>
            </a:r>
            <a:r>
              <a:rPr lang="ru-RU" dirty="0"/>
              <a:t>награда додељена за епску снагу којом сте мотиве </a:t>
            </a:r>
            <a:r>
              <a:rPr lang="ru-RU" dirty="0" smtClean="0"/>
              <a:t>и </a:t>
            </a:r>
            <a:r>
              <a:rPr lang="ru-RU" dirty="0"/>
              <a:t>судбине историје ваше земље описали. За шведску академију је било велико задовољство да у вама награди представника једног језичког подручја, које до сад није било заступљено у реду носилаца награде. Са изразом најбољих жеља за вас, ми вас молимо да примите одликовање из руку његовог краљевског величанства – рекао је доктор </a:t>
            </a:r>
            <a:r>
              <a:rPr lang="ru-RU" dirty="0" smtClean="0"/>
              <a:t>Андерс Естерлинг</a:t>
            </a:r>
            <a:r>
              <a:rPr lang="ru-RU" dirty="0"/>
              <a:t>, члан </a:t>
            </a:r>
            <a:r>
              <a:rPr lang="ru-RU" dirty="0" smtClean="0"/>
              <a:t>Академије, </a:t>
            </a:r>
            <a:r>
              <a:rPr lang="ru-RU" dirty="0"/>
              <a:t>нашем књижевнику приликом уручења </a:t>
            </a:r>
            <a:r>
              <a:rPr lang="ru-RU" dirty="0" smtClean="0"/>
              <a:t>награде.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670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435693"/>
            <a:ext cx="9728674" cy="850306"/>
          </a:xfrm>
        </p:spPr>
        <p:txBody>
          <a:bodyPr>
            <a:normAutofit fontScale="90000"/>
          </a:bodyPr>
          <a:lstStyle/>
          <a:p>
            <a:r>
              <a:rPr lang="ru-RU" smtClean="0"/>
              <a:t>Андрић је одржао говор </a:t>
            </a:r>
            <a:r>
              <a:rPr lang="ru-RU" dirty="0"/>
              <a:t>који и данас памти светска јавност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«О причи и причању»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„</a:t>
            </a:r>
            <a:r>
              <a:rPr lang="ru-RU" dirty="0"/>
              <a:t>Моја домовина је заиста „мала земља међу световима”, како је рекао један наш писац, и то је земља која у брзим етапама, по цену великих жртава и изузетних напора, настоји да на свим подручјима, па и на културном, надокнади оно што јој је необично бурна и тешка прошлост ускратила. Својим признањем ви сте бацили сноп светлости на књижевност те земље и тако привукли пажњу света на њене културне напоре, и то управо у време кад је наша књижевност низом нових имена и оригиналних дела почела да продире у свет, у оправданој тежњи да светској књижевности и она да свој одговарајући прилог.”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559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418602"/>
            <a:ext cx="9352658" cy="45292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Бити човек, рођен без свог знање и без своје воље, бачен у океан постојања. Морати пливати. </a:t>
            </a:r>
            <a:r>
              <a:rPr lang="ru-RU" sz="3600" b="1" dirty="0" smtClean="0">
                <a:solidFill>
                  <a:srgbClr val="C00000"/>
                </a:solidFill>
              </a:rPr>
              <a:t>Постојати.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„Кад је реч о приповедању које има за предмет прошлост, треба напоменути да има схватања према којима би писати о прошлости требало да значи пренебрегнути садашњицу и донекле окренути леђа животу. Мислим да се писци историјских приповедака и романа не би сложили са тим и да би пре били склони да признају да сами стварно и не знају како ни када се пребацују из оног што се зове садашњост, у оно што сматрамо прошлошћу, да са лакоћом као у сну, прелазе прагове столећа. Најпосле, зар се у прошлости као и у садашњости не суочавамо са сличним појавама и истим проблемима? Бити човек, рођен без свог знање и без своје воље, бачен у океан постојања. Морати пливати. Постојати. Носити идентитет. Издржати атмосферски притисак свега око себе, све сударе, непредвидљиве и непредвиђене поступке своје и туђе, који понајчешће нису по мери наших снага. А поврх свега, треба још издржати своју мисао о свему томе. Укратко: бити човек. 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297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Сваког треба пустити да слободно прича</a:t>
            </a:r>
            <a:br>
              <a:rPr lang="ru-RU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Свак </a:t>
            </a:r>
            <a:r>
              <a:rPr lang="ru-RU" dirty="0"/>
              <a:t>прича своју причу по својој унутарњој потреби, по мери својих наслеђених или стечених склоности и схватања и снази својих изражајних могућности; свак сноси моралну одговорност за оно што прича, и сваког треба пустити да слободно прича. Али допуштено је, мислим, на крају пожелети да прича коју данашњи приповедач прича људима свога времена, без обзира на њен облик и њену тему, не буде ни затрована мржњом ни заглушена грмљавином убилачког оружја, него што је могуће више покретана љубављу и вођена ширином и ведрином слободног људског духа. Јер, приповедач и његово дело не служе ничем ако на један или на други начин не служе човеку и човечности. То је оно што је битно. И то је оно што сам сматрао за добро да истакнем у овом свом кратком пригодном разматрању које ћу, ако ми допустите, завршити као што сам и почео: са изразом дубоке и искрене захвалности.</a:t>
            </a:r>
          </a:p>
        </p:txBody>
      </p:sp>
    </p:spTree>
    <p:extLst>
      <p:ext uri="{BB962C8B-B14F-4D97-AF65-F5344CB8AC3E}">
        <p14:creationId xmlns:p14="http://schemas.microsoft.com/office/powerpoint/2010/main" val="4530917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719</Words>
  <Application>Microsoft Office PowerPoint</Application>
  <PresentationFormat>Widescreen</PresentationFormat>
  <Paragraphs>15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Иво Андрић (1892 —1975)</vt:lpstr>
      <vt:lpstr>PowerPoint Presentation</vt:lpstr>
      <vt:lpstr>Додела Нобелове награде Иви Андрићу</vt:lpstr>
      <vt:lpstr>PowerPoint Presentation</vt:lpstr>
      <vt:lpstr>PowerPoint Presentation</vt:lpstr>
      <vt:lpstr>PowerPoint Presentation</vt:lpstr>
      <vt:lpstr>Андрић је одржао говор који и данас памти светска јавност. «О причи и причању» </vt:lpstr>
      <vt:lpstr>Бити човек, рођен без свог знање и без своје воље, бачен у океан постојања. Морати пливати. Постојати.</vt:lpstr>
      <vt:lpstr>Сваког треба пустити да слободно прича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</dc:creator>
  <cp:lastModifiedBy>Nastavnik</cp:lastModifiedBy>
  <cp:revision>18</cp:revision>
  <dcterms:created xsi:type="dcterms:W3CDTF">2020-11-28T15:49:41Z</dcterms:created>
  <dcterms:modified xsi:type="dcterms:W3CDTF">2021-12-09T20:20:56Z</dcterms:modified>
</cp:coreProperties>
</file>