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  <p:embeddedFontLst>
    <p:embeddedFont>
      <p:font typeface="FNGWQI+ArialMT"/>
      <p:regular r:id="rId14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919956" y="2634094"/>
            <a:ext cx="7642531" cy="5969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4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400" b="1">
                <a:solidFill>
                  <a:srgbClr val="000000"/>
                </a:solidFill>
                <a:latin typeface="Calibri"/>
                <a:cs typeface="Calibri"/>
              </a:rPr>
              <a:t>POSETA</a:t>
            </a:r>
            <a:r>
              <a:rPr dirty="0" sz="44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400" b="1">
                <a:solidFill>
                  <a:srgbClr val="000000"/>
                </a:solidFill>
                <a:latin typeface="Calibri"/>
                <a:cs typeface="Calibri"/>
              </a:rPr>
              <a:t>HEMIJSKOG</a:t>
            </a:r>
            <a:r>
              <a:rPr dirty="0" sz="44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400" b="1">
                <a:solidFill>
                  <a:srgbClr val="000000"/>
                </a:solidFill>
                <a:latin typeface="Calibri"/>
                <a:cs typeface="Calibri"/>
              </a:rPr>
              <a:t>FAKULTETA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39145" y="4007510"/>
            <a:ext cx="2016948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898989"/>
                </a:solidFill>
                <a:latin typeface="Calibri"/>
                <a:cs typeface="Calibri"/>
              </a:rPr>
              <a:t>Relja</a:t>
            </a:r>
            <a:r>
              <a:rPr dirty="0" sz="3200" spc="-43" b="1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898989"/>
                </a:solidFill>
                <a:latin typeface="Calibri"/>
                <a:cs typeface="Calibri"/>
              </a:rPr>
              <a:t>Đukić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48223" y="4592726"/>
            <a:ext cx="2804346" cy="444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00" b="1">
                <a:solidFill>
                  <a:srgbClr val="898989"/>
                </a:solidFill>
                <a:latin typeface="Calibri"/>
                <a:cs typeface="Calibri"/>
              </a:rPr>
              <a:t>Luna</a:t>
            </a:r>
            <a:r>
              <a:rPr dirty="0" sz="3200" b="1">
                <a:solidFill>
                  <a:srgbClr val="898989"/>
                </a:solidFill>
                <a:latin typeface="Calibri"/>
                <a:cs typeface="Calibri"/>
              </a:rPr>
              <a:t> </a:t>
            </a:r>
            <a:r>
              <a:rPr dirty="0" sz="3200" b="1">
                <a:solidFill>
                  <a:srgbClr val="898989"/>
                </a:solidFill>
                <a:latin typeface="Calibri"/>
                <a:cs typeface="Calibri"/>
              </a:rPr>
              <a:t>Stojanović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14968" y="620052"/>
            <a:ext cx="8490704" cy="5842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3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300" b="1">
                <a:solidFill>
                  <a:srgbClr val="000000"/>
                </a:solidFill>
                <a:latin typeface="Calibri"/>
                <a:cs typeface="Calibri"/>
              </a:rPr>
              <a:t>ZANIMLJIVOST</a:t>
            </a:r>
            <a:r>
              <a:rPr dirty="0" sz="43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300" b="1">
                <a:solidFill>
                  <a:srgbClr val="000000"/>
                </a:solidFill>
                <a:latin typeface="Calibri"/>
                <a:cs typeface="Calibri"/>
              </a:rPr>
              <a:t>O</a:t>
            </a:r>
            <a:r>
              <a:rPr dirty="0" sz="4300" spc="-51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300" b="1">
                <a:solidFill>
                  <a:srgbClr val="000000"/>
                </a:solidFill>
                <a:latin typeface="Calibri"/>
                <a:cs typeface="Calibri"/>
              </a:rPr>
              <a:t>ZGRADI</a:t>
            </a:r>
            <a:r>
              <a:rPr dirty="0" sz="4300" spc="-5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300" spc="-68" b="1">
                <a:solidFill>
                  <a:srgbClr val="000000"/>
                </a:solidFill>
                <a:latin typeface="Calibri"/>
                <a:cs typeface="Calibri"/>
              </a:rPr>
              <a:t>FAKULTETA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640" y="1652658"/>
            <a:ext cx="8098145" cy="10010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50">
                <a:solidFill>
                  <a:srgbClr val="000000"/>
                </a:solidFill>
                <a:latin typeface="FNGWQI+ArialMT"/>
                <a:cs typeface="FNGWQI+ArialMT"/>
              </a:rPr>
              <a:t>•</a:t>
            </a:r>
            <a:r>
              <a:rPr dirty="0" sz="32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 spc="-11">
                <a:solidFill>
                  <a:srgbClr val="000000"/>
                </a:solidFill>
                <a:latin typeface="Calibri"/>
                <a:cs typeface="Calibri"/>
              </a:rPr>
              <a:t>Zgrada,</a:t>
            </a:r>
            <a:r>
              <a:rPr dirty="0" sz="320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gledano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iz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vazduha,</a:t>
            </a:r>
            <a:r>
              <a:rPr dirty="0" sz="3200" spc="-11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ima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oblik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slova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HE</a:t>
            </a:r>
          </a:p>
          <a:p>
            <a:pPr marL="342900" marR="0">
              <a:lnSpc>
                <a:spcPts val="3200"/>
              </a:lnSpc>
              <a:spcBef>
                <a:spcPts val="69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sto</a:t>
            </a:r>
            <a:r>
              <a:rPr dirty="0" sz="3200" spc="-5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je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oznaka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za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hemijski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element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helijum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640" y="593763"/>
            <a:ext cx="5584443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HEMIJSKI</a:t>
            </a: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FAKULTETU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8984" y="1609250"/>
            <a:ext cx="7662572" cy="197639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50">
                <a:solidFill>
                  <a:srgbClr val="000000"/>
                </a:solidFill>
                <a:latin typeface="FNGWQI+ArialMT"/>
                <a:cs typeface="FNGWQI+ArialMT"/>
              </a:rPr>
              <a:t>•</a:t>
            </a:r>
            <a:r>
              <a:rPr dirty="0" sz="32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Videli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smo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veliku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laboratoriju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kojoj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većina</a:t>
            </a:r>
          </a:p>
          <a:p>
            <a:pPr marL="342900" marR="0">
              <a:lnSpc>
                <a:spcPts val="32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studenata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vežba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obučeni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bele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mantile.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</a:t>
            </a:r>
          </a:p>
          <a:p>
            <a:pPr marL="342900" marR="0">
              <a:lnSpc>
                <a:spcPts val="3200"/>
              </a:lnSpc>
              <a:spcBef>
                <a:spcPts val="64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slučaju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izvođenja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opasnih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eksperimenata</a:t>
            </a:r>
          </a:p>
          <a:p>
            <a:pPr marL="342900" marR="0">
              <a:lnSpc>
                <a:spcPts val="32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obavezna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je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zažtitna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oprema.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640" y="593763"/>
            <a:ext cx="5186548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HEMIJSKI</a:t>
            </a: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FAKULTET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640" y="1652659"/>
            <a:ext cx="7482327" cy="10010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50">
                <a:solidFill>
                  <a:srgbClr val="000000"/>
                </a:solidFill>
                <a:latin typeface="FNGWQI+ArialMT"/>
                <a:cs typeface="FNGWQI+ArialMT"/>
              </a:rPr>
              <a:t>•</a:t>
            </a:r>
            <a:r>
              <a:rPr dirty="0" sz="32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Bili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smo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velikom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amfiteatru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gde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studenti</a:t>
            </a:r>
          </a:p>
          <a:p>
            <a:pPr marL="342900" marR="0">
              <a:lnSpc>
                <a:spcPts val="3200"/>
              </a:lnSpc>
              <a:spcBef>
                <a:spcPts val="69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svaki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dan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uče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nove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interesantne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stvari.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48640" y="2725555"/>
            <a:ext cx="7253524" cy="10010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50">
                <a:solidFill>
                  <a:srgbClr val="000000"/>
                </a:solidFill>
                <a:latin typeface="FNGWQI+ArialMT"/>
                <a:cs typeface="FNGWQI+ArialMT"/>
              </a:rPr>
              <a:t>•</a:t>
            </a:r>
            <a:r>
              <a:rPr dirty="0" sz="32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Ušli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smo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biblioteku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kojoj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studenti</a:t>
            </a:r>
          </a:p>
          <a:p>
            <a:pPr marL="342900" marR="0">
              <a:lnSpc>
                <a:spcPts val="3200"/>
              </a:lnSpc>
              <a:spcBef>
                <a:spcPts val="689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vežbali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tišini.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640" y="593763"/>
            <a:ext cx="5259602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PRAVLJENJE</a:t>
            </a: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STAKLA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2960" y="1596646"/>
            <a:ext cx="8579346" cy="1247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Glavna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tema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je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bila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dobijanje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stakla.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Upoznali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smo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sa</a:t>
            </a:r>
          </a:p>
          <a:p>
            <a:pPr marL="0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zaštitom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rada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hemijskoj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laboratoriji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radu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paćnicom</a:t>
            </a:r>
          </a:p>
          <a:p>
            <a:pPr marL="0" marR="0">
              <a:lnSpc>
                <a:spcPts val="2800"/>
              </a:lnSpc>
              <a:spcBef>
                <a:spcPts val="51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kojoj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obavlja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zadnji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korak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procesu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dobijanja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stakla.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2960" y="2962150"/>
            <a:ext cx="8332944" cy="1247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Staklo</a:t>
            </a:r>
            <a:r>
              <a:rPr dirty="0" sz="2800" spc="-2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sе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vadi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iz</a:t>
            </a:r>
            <a:r>
              <a:rPr dirty="0" sz="2800" spc="-4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pećnice</a:t>
            </a:r>
            <a:r>
              <a:rPr dirty="0" sz="2800" spc="1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mašicama</a:t>
            </a:r>
            <a:r>
              <a:rPr dirty="0" sz="280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kako</a:t>
            </a:r>
            <a:r>
              <a:rPr dirty="0" sz="2800" spc="-134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bi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sе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sprečile</a:t>
            </a:r>
          </a:p>
          <a:p>
            <a:pPr marL="0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povrede</a:t>
            </a:r>
            <a:r>
              <a:rPr dirty="0" sz="2800" spc="-43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ili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opekotine</a:t>
            </a:r>
            <a:r>
              <a:rPr dirty="0" sz="2800" spc="-11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а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temperatura</a:t>
            </a:r>
            <a:r>
              <a:rPr dirty="0" sz="2800" spc="-16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peći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iznosi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između</a:t>
            </a:r>
          </a:p>
          <a:p>
            <a:pPr marL="0" marR="0">
              <a:lnSpc>
                <a:spcPts val="2800"/>
              </a:lnSpc>
              <a:spcBef>
                <a:spcPts val="51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700</a:t>
            </a:r>
            <a:r>
              <a:rPr dirty="0" sz="2800" spc="2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900</a:t>
            </a:r>
            <a:r>
              <a:rPr dirty="0" sz="2800" b="1">
                <a:solidFill>
                  <a:srgbClr val="000000"/>
                </a:solidFill>
                <a:latin typeface="Calibri"/>
                <a:cs typeface="Calibri"/>
              </a:rPr>
              <a:t>°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C.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2960" y="4327654"/>
            <a:ext cx="8009563" cy="8204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Nakon</a:t>
            </a:r>
            <a:r>
              <a:rPr dirty="0" sz="2800" spc="-79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vađenja</a:t>
            </a:r>
            <a:r>
              <a:rPr dirty="0" sz="2800" spc="-2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stakla</a:t>
            </a:r>
            <a:r>
              <a:rPr dirty="0" sz="2800" spc="-6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iz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pećnice,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može</a:t>
            </a:r>
            <a:r>
              <a:rPr dirty="0" sz="2800" spc="-10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doći</a:t>
            </a:r>
            <a:r>
              <a:rPr dirty="0" sz="2800" spc="1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dо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pucanja</a:t>
            </a:r>
          </a:p>
          <a:p>
            <a:pPr marL="0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 spc="-12">
                <a:solidFill>
                  <a:srgbClr val="000000"/>
                </a:solidFill>
                <a:latin typeface="Calibri"/>
                <a:cs typeface="Calibri"/>
              </a:rPr>
              <a:t>istog,</a:t>
            </a:r>
            <a:r>
              <a:rPr dirty="0" sz="2800" spc="18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zato</a:t>
            </a:r>
            <a:r>
              <a:rPr dirty="0" sz="2800" spc="-102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treba</a:t>
            </a:r>
            <a:r>
              <a:rPr dirty="0" sz="2800" spc="-3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biti</a:t>
            </a:r>
            <a:r>
              <a:rPr dirty="0" sz="2800" spc="-15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pažljiv.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640" y="593763"/>
            <a:ext cx="2700932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ELEMENTI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8640" y="1652658"/>
            <a:ext cx="7938268" cy="10010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3630"/>
              </a:lnSpc>
              <a:spcBef>
                <a:spcPts val="0"/>
              </a:spcBef>
              <a:spcAft>
                <a:spcPts val="0"/>
              </a:spcAft>
            </a:pPr>
            <a:r>
              <a:rPr dirty="0" sz="3250">
                <a:solidFill>
                  <a:srgbClr val="000000"/>
                </a:solidFill>
                <a:latin typeface="FNGWQI+ArialMT"/>
                <a:cs typeface="FNGWQI+ArialMT"/>
              </a:rPr>
              <a:t>•</a:t>
            </a:r>
            <a:r>
              <a:rPr dirty="0" sz="3250" spc="75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Videli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smo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mnogo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različitih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elemenata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koji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su</a:t>
            </a:r>
          </a:p>
          <a:p>
            <a:pPr marL="342900" marR="0">
              <a:lnSpc>
                <a:spcPts val="3200"/>
              </a:lnSpc>
              <a:spcBef>
                <a:spcPts val="690"/>
              </a:spcBef>
              <a:spcAft>
                <a:spcPts val="0"/>
              </a:spcAft>
            </a:pP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jako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3200">
                <a:solidFill>
                  <a:srgbClr val="000000"/>
                </a:solidFill>
                <a:latin typeface="Calibri"/>
                <a:cs typeface="Calibri"/>
              </a:rPr>
              <a:t>stari.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48640" y="593763"/>
            <a:ext cx="3785077" cy="647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PH</a:t>
            </a: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4800" b="1">
                <a:solidFill>
                  <a:srgbClr val="000000"/>
                </a:solidFill>
                <a:latin typeface="Calibri"/>
                <a:cs typeface="Calibri"/>
              </a:rPr>
              <a:t>VREDNOST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2960" y="1712062"/>
            <a:ext cx="8301130" cy="2527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Takođe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smo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upoznali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pH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vrednošću.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je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mera</a:t>
            </a:r>
          </a:p>
          <a:p>
            <a:pPr marL="0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aktivnosti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vodonikovih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jona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(H+)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rastvoru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taj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način</a:t>
            </a:r>
          </a:p>
          <a:p>
            <a:pPr marL="0" marR="0">
              <a:lnSpc>
                <a:spcPts val="2800"/>
              </a:lnSpc>
              <a:spcBef>
                <a:spcPts val="509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određuje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li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je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dati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rastvor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kiselog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ili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baznog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karaktera.</a:t>
            </a:r>
          </a:p>
          <a:p>
            <a:pPr marL="0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smo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imali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četiri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različite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tečnosti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četiri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zasebne</a:t>
            </a:r>
          </a:p>
          <a:p>
            <a:pPr marL="0" marR="0">
              <a:lnSpc>
                <a:spcPts val="2800"/>
              </a:lnSpc>
              <a:spcBef>
                <a:spcPts val="51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laboratorijske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čaše,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koje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kasnije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sipane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dodatne</a:t>
            </a:r>
          </a:p>
          <a:p>
            <a:pPr marL="0" marR="0">
              <a:lnSpc>
                <a:spcPts val="2800"/>
              </a:lnSpc>
              <a:spcBef>
                <a:spcPts val="56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tečnosti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koje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su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potpuno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izmenile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boje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rastvora.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2960" y="4357727"/>
            <a:ext cx="5770681" cy="39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Zatim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smo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se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upoznali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sa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pH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2800">
                <a:solidFill>
                  <a:srgbClr val="000000"/>
                </a:solidFill>
                <a:latin typeface="Calibri"/>
                <a:cs typeface="Calibri"/>
              </a:rPr>
              <a:t>vrednosti.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457071" y="499123"/>
            <a:ext cx="6474678" cy="8763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6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6600">
                <a:solidFill>
                  <a:srgbClr val="000000"/>
                </a:solidFill>
                <a:latin typeface="Calibri"/>
                <a:cs typeface="Calibri"/>
              </a:rPr>
              <a:t>HVALA</a:t>
            </a:r>
            <a:r>
              <a:rPr dirty="0" sz="6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6600">
                <a:solidFill>
                  <a:srgbClr val="000000"/>
                </a:solidFill>
                <a:latin typeface="Calibri"/>
                <a:cs typeface="Calibri"/>
              </a:rPr>
              <a:t>NA</a:t>
            </a:r>
            <a:r>
              <a:rPr dirty="0" sz="660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dirty="0" sz="6600">
                <a:solidFill>
                  <a:srgbClr val="000000"/>
                </a:solidFill>
                <a:latin typeface="Calibri"/>
                <a:cs typeface="Calibri"/>
              </a:rPr>
              <a:t>PAŽNJI!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2022-05-29T15:41:52-05:00</dcterms:modified>
</cp:coreProperties>
</file>